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8" r:id="rId1"/>
  </p:sldMasterIdLst>
  <p:notesMasterIdLst>
    <p:notesMasterId r:id="rId27"/>
  </p:notesMasterIdLst>
  <p:sldIdLst>
    <p:sldId id="257" r:id="rId2"/>
    <p:sldId id="258" r:id="rId3"/>
    <p:sldId id="259" r:id="rId4"/>
    <p:sldId id="286" r:id="rId5"/>
    <p:sldId id="276" r:id="rId6"/>
    <p:sldId id="287" r:id="rId7"/>
    <p:sldId id="277" r:id="rId8"/>
    <p:sldId id="288" r:id="rId9"/>
    <p:sldId id="293" r:id="rId10"/>
    <p:sldId id="292" r:id="rId11"/>
    <p:sldId id="278" r:id="rId12"/>
    <p:sldId id="289" r:id="rId13"/>
    <p:sldId id="295" r:id="rId14"/>
    <p:sldId id="294" r:id="rId15"/>
    <p:sldId id="279" r:id="rId16"/>
    <p:sldId id="290" r:id="rId17"/>
    <p:sldId id="284" r:id="rId18"/>
    <p:sldId id="291" r:id="rId19"/>
    <p:sldId id="285" r:id="rId20"/>
    <p:sldId id="271" r:id="rId21"/>
    <p:sldId id="272" r:id="rId22"/>
    <p:sldId id="273" r:id="rId23"/>
    <p:sldId id="274" r:id="rId24"/>
    <p:sldId id="268" r:id="rId25"/>
    <p:sldId id="275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27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36"/>
    <p:restoredTop sz="96766"/>
  </p:normalViewPr>
  <p:slideViewPr>
    <p:cSldViewPr snapToGrid="0">
      <p:cViewPr varScale="1">
        <p:scale>
          <a:sx n="125" d="100"/>
          <a:sy n="125" d="100"/>
        </p:scale>
        <p:origin x="19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D7C917-F32D-FD48-86E9-A91888B2955E}" type="datetimeFigureOut">
              <a:rPr lang="fr-FR" smtClean="0"/>
              <a:t>15/06/2025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67C9D-BD50-B44B-80F8-51B0055C70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9665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67C9D-BD50-B44B-80F8-51B0055C708D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9666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67C9D-BD50-B44B-80F8-51B0055C708D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7669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0AE2D6-6F19-90E6-7529-461FFA4D58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FB05FF2-73B7-D10C-50F0-0E67988C6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27367E-DE55-CCCD-329F-F383A01DF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632E0-C52E-E541-A905-39B0BE048C09}" type="datetime1">
              <a:rPr lang="fr-FR" smtClean="0"/>
              <a:t>15/06/2025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96F700-A08C-DEF7-4298-FB46D422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F97D786-26F1-EB34-55EF-D621A44F5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2867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2A2CE9-2943-1E34-542E-2BD7A7155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C9FE654-04E7-28DA-5C87-D5C5CF6ACA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263434-87DD-259F-1A56-5CBA0717E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2C6B-5B08-264B-9949-78934960DAD8}" type="datetime1">
              <a:rPr lang="fr-FR" smtClean="0"/>
              <a:t>15/06/2025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1C3425-A8F6-080A-B621-AE205201C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D4202E-58BA-4F62-83F7-B14FA2520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0517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0CB9FA1-9386-756C-3746-7BDF4A0327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5AE79C9-DBF8-1EE5-E88E-F5A35EEEE2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44CC52-F82D-3C51-E912-03E628F83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928B9-FF81-5E40-9EE4-EF40F04187AD}" type="datetime1">
              <a:rPr lang="fr-FR" smtClean="0"/>
              <a:t>15/06/2025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EC82DF-9623-8D01-839C-56C3D8236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8658442-47E4-6064-8CDB-0BB8392B9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8683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59568D-3DA5-7E5B-0F3D-384E68C8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BF7E5A-E5C9-DD83-0DB9-1AADD0B21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7F52BC-47AC-F209-9065-6757AD9C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61498-E304-D247-8739-DA0A982F35FF}" type="datetime1">
              <a:rPr lang="fr-FR" smtClean="0"/>
              <a:t>15/06/2025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3BED6E-DEF3-15BE-024F-EA0329462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4A97B1E-219A-3021-4695-12F08DDD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66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A257B3-6290-E89B-32F1-E504DE55D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F3B5083-147E-90F6-0DB4-9A24D4707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F84311-5F70-0F15-596C-08277BF5D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3741-5D10-A647-ACFB-83C5BBF8A457}" type="datetime1">
              <a:rPr lang="fr-FR" smtClean="0"/>
              <a:t>15/06/2025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7F2A51-056B-8F01-F8DB-8A2D02E6D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21EFE95-8A62-CFA2-C4BA-DEA890FFD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4426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862C9F-ED28-F64A-275E-712D67299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547C38-4BDF-D85F-0185-4ECBBE12E7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C7A762C-3AB1-E99E-B06E-9E34526CF5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876BCA6-05F6-61AF-AE15-3633C1FE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281E9-6B09-EA46-87D6-295CD80F3A67}" type="datetime1">
              <a:rPr lang="fr-FR" smtClean="0"/>
              <a:t>15/06/2025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2FCC89F-2DB6-70AE-9719-274925A05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5368233-5DD4-19B5-BF69-C6B285ED7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5587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0259ED-5FDC-9C70-6798-CD2D612B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928D827-E26A-2339-15FE-E76F9823A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E9A039E-E367-83AE-A497-B3A4D1A570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44E5348-C9E2-B2BF-F820-73A59EB4D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7D612F5-E6C2-E33B-9854-317CBA6D72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0433F24-DC8B-A789-EEA2-E78BFA53B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451E0-9DD6-6E4E-94E9-D5029CA58A1A}" type="datetime1">
              <a:rPr lang="fr-FR" smtClean="0"/>
              <a:t>15/06/2025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BC7F353-58BA-78D4-534C-AF454C58D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95C029C-C775-380F-CBD8-324871A66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4663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1A7C3B-AC1C-7216-4675-1F20D774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B83EBD6-73A6-DA0F-DF89-B6C8802EC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C4E0-D6EA-D44B-82DE-3D1C2F4261A6}" type="datetime1">
              <a:rPr lang="fr-FR" smtClean="0"/>
              <a:t>15/06/2025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BEFB795-0759-BE4F-F8FD-5B212C7D1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9B62868-044E-9EB0-19FC-065A9EBBB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5332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B6D61E-A1D9-F1F1-2B64-278317105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77548-E757-4B45-995C-23EF405EFECA}" type="datetime1">
              <a:rPr lang="fr-FR" smtClean="0"/>
              <a:t>15/06/2025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7DD18FA-982F-D3B0-A107-8F1531B5D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053DFE8-9578-0ECA-6706-81540441F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3088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EA6945-4C33-2943-1BB5-7F4262389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7A6F11-DEF9-BFE0-F583-60464C5F7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B52DD58-BDCE-B596-8E08-7065ED2FA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739C3FC-E3CA-CD3F-E470-65CC69C78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681BE-A3E8-0740-8BFD-B55FC442FF66}" type="datetime1">
              <a:rPr lang="fr-FR" smtClean="0"/>
              <a:t>15/06/2025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5AEC86-641E-6D2F-4897-3DD9D3805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4E7517F-2932-25F9-BC13-D5CD7B971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345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9F3703-1BCF-5E90-8ED8-AB99711F3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91C5255-4AD9-7797-EDB2-DC6CE09A8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B45221F-0717-E9CF-7F56-7652533F17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4335E0-90D9-AC58-D831-E033B50EE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4CC90-9F32-854C-B306-8BC08DF07301}" type="datetime1">
              <a:rPr lang="fr-FR" smtClean="0"/>
              <a:t>15/06/2025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137E4FB-93FE-42BD-B7BC-8B19DBCF4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6D0C4A0-3B59-918A-69C3-EFCF0BB03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004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6E1671D-0B9B-4AEE-793E-7A54BD091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5CEC746-B7C7-5000-5F04-82BDED634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0944168-19DA-E73D-5655-05BEB473B4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9F2D5-3700-AD40-B218-8D7891FA034D}" type="datetime1">
              <a:rPr lang="fr-FR" smtClean="0"/>
              <a:t>15/06/2025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00A9E1A-CF70-4767-C162-EE052BD1C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91D101-167D-6D27-E268-67154B4FC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6BD98-94FD-AB44-9EC0-75C3F9E27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0571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25.png"/><Relationship Id="rId18" Type="http://schemas.openxmlformats.org/officeDocument/2006/relationships/image" Target="../media/image5.png"/><Relationship Id="rId3" Type="http://schemas.openxmlformats.org/officeDocument/2006/relationships/image" Target="../media/image21.png"/><Relationship Id="rId21" Type="http://schemas.openxmlformats.org/officeDocument/2006/relationships/image" Target="../media/image30.png"/><Relationship Id="rId7" Type="http://schemas.openxmlformats.org/officeDocument/2006/relationships/image" Target="../media/image9.png"/><Relationship Id="rId12" Type="http://schemas.openxmlformats.org/officeDocument/2006/relationships/image" Target="../media/image3.png"/><Relationship Id="rId17" Type="http://schemas.openxmlformats.org/officeDocument/2006/relationships/image" Target="../media/image27.png"/><Relationship Id="rId2" Type="http://schemas.openxmlformats.org/officeDocument/2006/relationships/image" Target="../media/image20.png"/><Relationship Id="rId16" Type="http://schemas.openxmlformats.org/officeDocument/2006/relationships/image" Target="../media/image26.png"/><Relationship Id="rId20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24.png"/><Relationship Id="rId5" Type="http://schemas.openxmlformats.org/officeDocument/2006/relationships/image" Target="../media/image16.png"/><Relationship Id="rId15" Type="http://schemas.openxmlformats.org/officeDocument/2006/relationships/image" Target="../media/image15.png"/><Relationship Id="rId23" Type="http://schemas.openxmlformats.org/officeDocument/2006/relationships/image" Target="../media/image8.png"/><Relationship Id="rId10" Type="http://schemas.openxmlformats.org/officeDocument/2006/relationships/image" Target="../media/image23.png"/><Relationship Id="rId19" Type="http://schemas.openxmlformats.org/officeDocument/2006/relationships/image" Target="../media/image28.png"/><Relationship Id="rId4" Type="http://schemas.openxmlformats.org/officeDocument/2006/relationships/image" Target="../media/image22.png"/><Relationship Id="rId9" Type="http://schemas.openxmlformats.org/officeDocument/2006/relationships/image" Target="../media/image11.png"/><Relationship Id="rId14" Type="http://schemas.openxmlformats.org/officeDocument/2006/relationships/image" Target="../media/image6.png"/><Relationship Id="rId22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C9287C-6598-347F-808E-EA3FBBF1B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54081"/>
            <a:ext cx="9311640" cy="1522128"/>
          </a:xfrm>
        </p:spPr>
        <p:txBody>
          <a:bodyPr>
            <a:noAutofit/>
          </a:bodyPr>
          <a:lstStyle/>
          <a:p>
            <a:r>
              <a:rPr lang="fr-FR" dirty="0">
                <a:solidFill>
                  <a:srgbClr val="002060"/>
                </a:solidFill>
                <a:latin typeface="+mn-lt"/>
              </a:rPr>
              <a:t>Exposé épreuve de leçon</a:t>
            </a:r>
            <a:br>
              <a:rPr lang="fr-FR" dirty="0">
                <a:solidFill>
                  <a:srgbClr val="002060"/>
                </a:solidFill>
                <a:latin typeface="+mn-lt"/>
              </a:rPr>
            </a:br>
            <a:r>
              <a:rPr lang="fr-FR" sz="4000" dirty="0">
                <a:solidFill>
                  <a:srgbClr val="002060"/>
                </a:solidFill>
                <a:latin typeface="+mn-lt"/>
              </a:rPr>
              <a:t>Concours enseignants </a:t>
            </a:r>
            <a:r>
              <a:rPr lang="fr-FR" sz="4000" dirty="0" err="1">
                <a:solidFill>
                  <a:srgbClr val="002060"/>
                </a:solidFill>
                <a:latin typeface="+mn-lt"/>
              </a:rPr>
              <a:t>2</a:t>
            </a:r>
            <a:r>
              <a:rPr lang="fr-FR" sz="4000" baseline="30000" dirty="0" err="1">
                <a:solidFill>
                  <a:srgbClr val="002060"/>
                </a:solidFill>
                <a:latin typeface="+mn-lt"/>
              </a:rPr>
              <a:t>nd</a:t>
            </a:r>
            <a:r>
              <a:rPr lang="fr-FR" sz="4000" dirty="0">
                <a:solidFill>
                  <a:srgbClr val="002060"/>
                </a:solidFill>
                <a:latin typeface="+mn-lt"/>
              </a:rPr>
              <a:t> degré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AB953C0-79F7-82C3-D720-A571942D5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44" y="4165785"/>
            <a:ext cx="8302752" cy="467042"/>
          </a:xfrm>
        </p:spPr>
        <p:txBody>
          <a:bodyPr>
            <a:noAutofit/>
          </a:bodyPr>
          <a:lstStyle/>
          <a:p>
            <a:r>
              <a:rPr lang="fr-FR" sz="1500" dirty="0"/>
              <a:t>Concours du CAPET – Sciences industrielles de l’ingénieur : option ingénierie informatique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05708BF-497A-BAED-ABDD-29240D98E2FF}"/>
              </a:ext>
            </a:extLst>
          </p:cNvPr>
          <p:cNvSpPr txBox="1"/>
          <p:nvPr/>
        </p:nvSpPr>
        <p:spPr>
          <a:xfrm>
            <a:off x="532800" y="5122404"/>
            <a:ext cx="83027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Mr. Paolo DE VINCENZI (</a:t>
            </a:r>
            <a:r>
              <a:rPr lang="fr-FR" sz="2000" b="1" dirty="0" err="1"/>
              <a:t>N°candidat</a:t>
            </a:r>
            <a:r>
              <a:rPr lang="fr-FR" sz="2000" b="1" dirty="0"/>
              <a:t> :)</a:t>
            </a:r>
          </a:p>
          <a:p>
            <a:pPr algn="ctr"/>
            <a:endParaRPr lang="fr-FR" sz="2000" b="1" dirty="0"/>
          </a:p>
          <a:p>
            <a:pPr algn="ctr"/>
            <a:r>
              <a:rPr lang="fr-FR" sz="2000" dirty="0"/>
              <a:t>Session 2025</a:t>
            </a:r>
          </a:p>
        </p:txBody>
      </p:sp>
      <p:pic>
        <p:nvPicPr>
          <p:cNvPr id="1028" name="Picture 4" descr="Slide Wallpapers - Geometric Desktop - 1920x1080 Wallpaper - teahub.io">
            <a:extLst>
              <a:ext uri="{FF2B5EF4-FFF2-40B4-BE49-F238E27FC236}">
                <a16:creationId xmlns:a16="http://schemas.microsoft.com/office/drawing/2014/main" id="{8562BE6D-B8E6-B375-C1AE-2F96330365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82" r="22892"/>
          <a:stretch/>
        </p:blipFill>
        <p:spPr bwMode="auto">
          <a:xfrm>
            <a:off x="9311640" y="0"/>
            <a:ext cx="2880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9888EC0-4ACF-5FEA-1466-C6F2FDE76C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7128" y="290062"/>
            <a:ext cx="2537384" cy="186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96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0B20C-4774-5223-AE8A-4051E032B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78F41D-1011-123B-C125-30A64C0E4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10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3394C0-33FF-B514-A0B5-8564F94B4717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7BEBB6E1-B582-7C89-EB00-A7AA9A02AD74}"/>
              </a:ext>
            </a:extLst>
          </p:cNvPr>
          <p:cNvSpPr txBox="1">
            <a:spLocks/>
          </p:cNvSpPr>
          <p:nvPr/>
        </p:nvSpPr>
        <p:spPr>
          <a:xfrm>
            <a:off x="838200" y="261657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Fiche méthode - Chaîne d’énergie et d’informations d’un système automatisé</a:t>
            </a:r>
          </a:p>
        </p:txBody>
      </p:sp>
      <p:pic>
        <p:nvPicPr>
          <p:cNvPr id="1028" name="Picture 4" descr="picture-in-text">
            <a:extLst>
              <a:ext uri="{FF2B5EF4-FFF2-40B4-BE49-F238E27FC236}">
                <a16:creationId xmlns:a16="http://schemas.microsoft.com/office/drawing/2014/main" id="{63821A16-BE5A-44C6-CF1D-698D2C739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74000"/>
            <a:ext cx="5400000" cy="170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cture-in-text">
            <a:extLst>
              <a:ext uri="{FF2B5EF4-FFF2-40B4-BE49-F238E27FC236}">
                <a16:creationId xmlns:a16="http://schemas.microsoft.com/office/drawing/2014/main" id="{C0A305B0-808B-DBF8-C397-6A98EDD21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000" y="2574000"/>
            <a:ext cx="5400000" cy="17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58D034F-BB29-439F-58D6-070D3BC49C4B}"/>
              </a:ext>
            </a:extLst>
          </p:cNvPr>
          <p:cNvSpPr txBox="1"/>
          <p:nvPr/>
        </p:nvSpPr>
        <p:spPr>
          <a:xfrm>
            <a:off x="1223485" y="4672240"/>
            <a:ext cx="10968515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fr-FR" dirty="0"/>
              <a:t>Identifier les flux d’énergie et les flux d’informations d’un système automatisé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fr-FR" dirty="0"/>
              <a:t>Connaître les définitions des différentes fonctions assurées par les chaînes d’énergie et d’informations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fr-FR" dirty="0"/>
              <a:t>Être capable, à l’aide de schémas avec des blocs, de décrire les chaînes d’informations et d’énergie d’un système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58625A95-4E7D-7677-66FB-BFEC681EB0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720" y="5050934"/>
            <a:ext cx="538480" cy="53848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F71E82DA-39D5-1C7D-CC43-AB4021F903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720" y="1726791"/>
            <a:ext cx="540000" cy="54000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12156AD-56CD-0315-316E-10117DDCBB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12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0348F-83E8-5A22-E507-7DE35E552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B50F34-1C41-EDCA-3F9A-6E28594F7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318" y="2980734"/>
            <a:ext cx="8091682" cy="896531"/>
          </a:xfrm>
        </p:spPr>
        <p:txBody>
          <a:bodyPr>
            <a:noAutofit/>
          </a:bodyPr>
          <a:lstStyle/>
          <a:p>
            <a:pPr algn="l"/>
            <a:r>
              <a:rPr lang="fr-FR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Mise en activité TP</a:t>
            </a:r>
            <a:endParaRPr lang="fr-FR" sz="4000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028" name="Picture 4" descr="Slide Wallpapers - Geometric Desktop - 1920x1080 Wallpaper - teahub.io">
            <a:extLst>
              <a:ext uri="{FF2B5EF4-FFF2-40B4-BE49-F238E27FC236}">
                <a16:creationId xmlns:a16="http://schemas.microsoft.com/office/drawing/2014/main" id="{EE3B46DD-D184-7C00-6878-AE4F4D2BF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82" r="22892"/>
          <a:stretch/>
        </p:blipFill>
        <p:spPr bwMode="auto">
          <a:xfrm>
            <a:off x="0" y="0"/>
            <a:ext cx="2880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D784EC91-522E-D719-9B20-D3CA5767CE08}"/>
              </a:ext>
            </a:extLst>
          </p:cNvPr>
          <p:cNvSpPr txBox="1"/>
          <p:nvPr/>
        </p:nvSpPr>
        <p:spPr>
          <a:xfrm>
            <a:off x="4100318" y="1335024"/>
            <a:ext cx="46540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accent1">
                    <a:lumMod val="50000"/>
                  </a:schemeClr>
                </a:solidFill>
              </a:rPr>
              <a:t>Phase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EAA4A0B-2CAC-80E7-93BF-D0FFEA2F9255}"/>
              </a:ext>
            </a:extLst>
          </p:cNvPr>
          <p:cNvSpPr/>
          <p:nvPr/>
        </p:nvSpPr>
        <p:spPr>
          <a:xfrm>
            <a:off x="7544554" y="1335023"/>
            <a:ext cx="1571783" cy="15696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/>
              <a:t>04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E3CF2EB-2155-4D5B-1E27-A8F976A43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91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FE92E-EBFB-A30A-6915-CCED7DBB9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A82DEEFA-31D5-252D-6A68-89F4B9F96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Cadre pédagogique de la phase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C1A91CC-3841-2F7A-045F-2F5DC66FB6DC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482DEC-E420-F88B-3C1F-9AB9BE8F5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60" y="1374448"/>
            <a:ext cx="11490080" cy="1138901"/>
          </a:xfrm>
        </p:spPr>
        <p:txBody>
          <a:bodyPr>
            <a:normAutofit/>
          </a:bodyPr>
          <a:lstStyle/>
          <a:p>
            <a:r>
              <a:rPr lang="fr-FR" sz="1800" i="1" dirty="0"/>
              <a:t>P4 : Organiser et assurer un mode de fonctionnement du groupe favorisant l'apprentissage et la socialisation des élèves</a:t>
            </a:r>
          </a:p>
          <a:p>
            <a:r>
              <a:rPr lang="fr-FR" sz="1800" i="1" dirty="0"/>
              <a:t>C3. Connaître les élèves et les processus d’apprentissage</a:t>
            </a:r>
          </a:p>
          <a:p>
            <a:r>
              <a:rPr lang="fr-FR" sz="1800" i="1" dirty="0"/>
              <a:t>C6. Agir en éducateur responsable et selon des principes éthiques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DF37935-DAE1-4C0F-166C-A4B896DAB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12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261565-40CC-821E-D081-A33FB8C39D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0904"/>
          <a:stretch>
            <a:fillRect/>
          </a:stretch>
        </p:blipFill>
        <p:spPr>
          <a:xfrm>
            <a:off x="2345487" y="3556604"/>
            <a:ext cx="1440000" cy="128299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8CBF1D3-D651-044D-8D69-578A1B379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7343" y="3704752"/>
            <a:ext cx="720000" cy="7200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F40DA66-3DAB-DC82-B555-818C8C78365B}"/>
              </a:ext>
            </a:extLst>
          </p:cNvPr>
          <p:cNvSpPr txBox="1"/>
          <p:nvPr/>
        </p:nvSpPr>
        <p:spPr>
          <a:xfrm>
            <a:off x="1025097" y="2901287"/>
            <a:ext cx="4080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accent1">
                    <a:lumMod val="75000"/>
                  </a:schemeClr>
                </a:solidFill>
              </a:rPr>
              <a:t>Disposition : </a:t>
            </a:r>
            <a:r>
              <a:rPr lang="fr-FR" dirty="0"/>
              <a:t>Îlots de 3-4 élèves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8C51A36-1A5F-9D1A-D106-2C5FA7AC94E9}"/>
              </a:ext>
            </a:extLst>
          </p:cNvPr>
          <p:cNvSpPr txBox="1"/>
          <p:nvPr/>
        </p:nvSpPr>
        <p:spPr>
          <a:xfrm>
            <a:off x="6422623" y="2901287"/>
            <a:ext cx="4409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Communication :</a:t>
            </a:r>
            <a:r>
              <a:rPr lang="fr-FR" dirty="0"/>
              <a:t> Latérale entre les étudiants et le professeur passe à travers les groupes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FC46283-AEC3-6CD6-EE94-C617CBB95E2A}"/>
              </a:ext>
            </a:extLst>
          </p:cNvPr>
          <p:cNvSpPr txBox="1"/>
          <p:nvPr/>
        </p:nvSpPr>
        <p:spPr>
          <a:xfrm>
            <a:off x="1025097" y="5092342"/>
            <a:ext cx="4183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Favorise le tutorat ou le pair-à-pair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Encourage la coopération et le dialogue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28CE572-3E4C-0606-8004-4A6260FFEC2A}"/>
              </a:ext>
            </a:extLst>
          </p:cNvPr>
          <p:cNvSpPr txBox="1"/>
          <p:nvPr/>
        </p:nvSpPr>
        <p:spPr>
          <a:xfrm>
            <a:off x="6422623" y="4602081"/>
            <a:ext cx="43759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Validation : </a:t>
            </a:r>
            <a:r>
              <a:rPr lang="fr-FR" dirty="0"/>
              <a:t>à chaque étape par le professeur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6FBA7BA-A816-FBB5-B41F-926B9D6FB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0600" y="5198673"/>
            <a:ext cx="540000" cy="5400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82EFF844-92D8-4182-61F1-DAB0622CAE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750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62EDE-CCAA-5BCF-FD54-4EA76A28E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183BD4E1-FFDE-EECA-DD98-B62F3C5BC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Structure de la mise en activité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0DECFF2-61A6-AF66-A9CB-610BCC8E65F5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AA51CDC-A8C3-7E35-EE0F-BD27F16AE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4612" y="1653287"/>
            <a:ext cx="10515600" cy="365126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fr-FR" sz="2000" dirty="0"/>
              <a:t>Objectif : Donner du sens, guider l’action, exiger une implication de qualité.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F98F526-F80C-9C82-20E2-3882D7C3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13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911AB46-2DCE-E05F-0102-CD06320432B4}"/>
              </a:ext>
            </a:extLst>
          </p:cNvPr>
          <p:cNvSpPr txBox="1"/>
          <p:nvPr/>
        </p:nvSpPr>
        <p:spPr>
          <a:xfrm>
            <a:off x="2665669" y="2657224"/>
            <a:ext cx="8127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Je DONNE (contexte technique du TP, ressources, droits, outils de réussite)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F8BE9C2-C7E8-3F88-8EFD-8D4603815BF7}"/>
              </a:ext>
            </a:extLst>
          </p:cNvPr>
          <p:cNvSpPr txBox="1"/>
          <p:nvPr/>
        </p:nvSpPr>
        <p:spPr>
          <a:xfrm>
            <a:off x="2665669" y="3887185"/>
            <a:ext cx="78134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Je DEMANDE (travail à faire, niveau d’implication, critères de réussites)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47C99AA-DF8A-94F8-8D63-F8B02B66009D}"/>
              </a:ext>
            </a:extLst>
          </p:cNvPr>
          <p:cNvSpPr txBox="1"/>
          <p:nvPr/>
        </p:nvSpPr>
        <p:spPr>
          <a:xfrm>
            <a:off x="2665669" y="5147255"/>
            <a:ext cx="68606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J’ÉXIGE (trace écrite, respect du timing, comportement attendu)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A5DB5E9-8DA4-CF02-DE4A-D0F099DBD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43" y="1564863"/>
            <a:ext cx="538480" cy="538480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293C7D34-2255-1156-5E83-7D8BB43AE8BE}"/>
              </a:ext>
            </a:extLst>
          </p:cNvPr>
          <p:cNvSpPr/>
          <p:nvPr/>
        </p:nvSpPr>
        <p:spPr>
          <a:xfrm>
            <a:off x="1533993" y="2513247"/>
            <a:ext cx="911885" cy="68806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01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669A31FB-84D7-4D56-F6F7-CECB202188AF}"/>
              </a:ext>
            </a:extLst>
          </p:cNvPr>
          <p:cNvSpPr/>
          <p:nvPr/>
        </p:nvSpPr>
        <p:spPr>
          <a:xfrm>
            <a:off x="1533992" y="3757925"/>
            <a:ext cx="911885" cy="68806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02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7E326152-29D3-78CE-0073-761BCA2C2D9D}"/>
              </a:ext>
            </a:extLst>
          </p:cNvPr>
          <p:cNvSpPr/>
          <p:nvPr/>
        </p:nvSpPr>
        <p:spPr>
          <a:xfrm>
            <a:off x="1533991" y="5002603"/>
            <a:ext cx="911885" cy="68806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03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A8EDCADD-D7E0-EF50-FAFC-90C7EE7DA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81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CCE21-5149-E968-0C93-4DD1B63BB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62FA35FC-4C49-C816-D4F2-69B46BF9D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Gestion de l’hétérogénéité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9C27AC-4979-42C7-8ED2-92EB9D50D62F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C62F6E-C0C9-9A24-DD4C-A9AAFFC76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1660573"/>
            <a:ext cx="10515600" cy="12426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dirty="0"/>
              <a:t>Quelles sont les sources d’une classe hétérogène ?</a:t>
            </a:r>
          </a:p>
          <a:p>
            <a:r>
              <a:rPr lang="fr-FR" sz="2000" dirty="0"/>
              <a:t>Un contexte particulier : absentéisme, fatigue et désintérêt</a:t>
            </a:r>
          </a:p>
          <a:p>
            <a:r>
              <a:rPr lang="fr-FR" sz="2000" dirty="0"/>
              <a:t>Des élèves à besoins éducatifs particuliers (EBEP)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E87D82E-9AD5-E784-5FFE-60ECCC404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14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DFB3D64-34D5-1416-8198-10A73CD8E6CC}"/>
              </a:ext>
            </a:extLst>
          </p:cNvPr>
          <p:cNvSpPr txBox="1"/>
          <p:nvPr/>
        </p:nvSpPr>
        <p:spPr>
          <a:xfrm>
            <a:off x="1676400" y="3080068"/>
            <a:ext cx="9632509" cy="32762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dirty="0"/>
              <a:t>Pour y remédier, je mets en place plusieurs stratégies 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/>
              <a:t>Équilibrer les tâches entre élèves afin que chacun puisse contribuer selon ses capacités.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/>
              <a:t>Différencier les consignes pour permettre à chacun de progresser à son rythme.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/>
              <a:t>Valoriser les progrès individuels afin que chaque élève se sente reconnu et inclus.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/>
              <a:t>Plan d’accompagnement personnalisé (PAP)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/>
              <a:t>Plan personnalisé de scolarisation (PPS)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/>
              <a:t>Un soutien humain précieux : l’AESH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9D82AC0-E817-AD2B-FDFE-8A6A1B217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71" y="1919494"/>
            <a:ext cx="720000" cy="720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907131B-F457-3BF3-AF0C-88FE8993F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971" y="4358209"/>
            <a:ext cx="720000" cy="720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055060B-4DB8-D840-1965-7EC297D091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99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2FFCAD-6810-1B83-6ECD-192230F27E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0DF9ED-22FF-6E59-6E4B-2922352113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318" y="2980734"/>
            <a:ext cx="8091682" cy="896531"/>
          </a:xfrm>
        </p:spPr>
        <p:txBody>
          <a:bodyPr>
            <a:noAutofit/>
          </a:bodyPr>
          <a:lstStyle/>
          <a:p>
            <a:pPr algn="l"/>
            <a:r>
              <a:rPr lang="fr-FR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Évaluation</a:t>
            </a:r>
            <a:endParaRPr lang="fr-FR" sz="4000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028" name="Picture 4" descr="Slide Wallpapers - Geometric Desktop - 1920x1080 Wallpaper - teahub.io">
            <a:extLst>
              <a:ext uri="{FF2B5EF4-FFF2-40B4-BE49-F238E27FC236}">
                <a16:creationId xmlns:a16="http://schemas.microsoft.com/office/drawing/2014/main" id="{C808DB3D-6F0F-A9C9-2DB0-D3420249BC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82" r="22892"/>
          <a:stretch/>
        </p:blipFill>
        <p:spPr bwMode="auto">
          <a:xfrm>
            <a:off x="0" y="0"/>
            <a:ext cx="2880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F928C58D-88D0-4D74-6893-3F517C8CC1C4}"/>
              </a:ext>
            </a:extLst>
          </p:cNvPr>
          <p:cNvSpPr txBox="1"/>
          <p:nvPr/>
        </p:nvSpPr>
        <p:spPr>
          <a:xfrm>
            <a:off x="4100318" y="1335024"/>
            <a:ext cx="46540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accent1">
                    <a:lumMod val="50000"/>
                  </a:schemeClr>
                </a:solidFill>
              </a:rPr>
              <a:t>Phase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0DEA02B-C145-F9B6-D6EE-E1453D240812}"/>
              </a:ext>
            </a:extLst>
          </p:cNvPr>
          <p:cNvSpPr/>
          <p:nvPr/>
        </p:nvSpPr>
        <p:spPr>
          <a:xfrm>
            <a:off x="7544554" y="1335023"/>
            <a:ext cx="1571783" cy="15696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/>
              <a:t>05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A2F3274-F1BA-47D6-0276-3BB180CD7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7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E8104-C398-F5F9-1B97-BD6B29CCB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CE267AD0-0A83-0420-6739-3768EEE6E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Titre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8861A98-825E-D803-5D0B-BA9564D7C85C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9C8585-5252-22F1-D3D8-31005B834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i="1" dirty="0"/>
              <a:t>C5. Accompagner les élèves dans leur parcours de formation</a:t>
            </a:r>
          </a:p>
          <a:p>
            <a:r>
              <a:rPr lang="fr-FR" dirty="0"/>
              <a:t>Autobus</a:t>
            </a:r>
          </a:p>
          <a:p>
            <a:r>
              <a:rPr lang="fr-FR" dirty="0"/>
              <a:t>QCM fin de séance formative</a:t>
            </a:r>
          </a:p>
          <a:p>
            <a:r>
              <a:rPr lang="fr-FR" dirty="0"/>
              <a:t>Élève en situation de handicape : tiers-temps</a:t>
            </a:r>
          </a:p>
          <a:p>
            <a:r>
              <a:rPr lang="fr-FR" dirty="0"/>
              <a:t>Remise d’un compte rendu sur l’ENT de chaque groupe</a:t>
            </a:r>
          </a:p>
          <a:p>
            <a:r>
              <a:rPr lang="fr-FR" dirty="0"/>
              <a:t>Note disponible sur l’ENT pour chaque élève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6D304A0-0EF4-3009-EF59-8243AEAAD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16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E69074E-2EEE-6EBF-2425-2B95168FA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600" y="2709000"/>
            <a:ext cx="720000" cy="720000"/>
          </a:xfrm>
          <a:prstGeom prst="rect">
            <a:avLst/>
          </a:prstGeom>
        </p:spPr>
      </p:pic>
      <p:pic>
        <p:nvPicPr>
          <p:cNvPr id="6" name="Picture 2" descr="Quizinière – Site de la DRANE">
            <a:extLst>
              <a:ext uri="{FF2B5EF4-FFF2-40B4-BE49-F238E27FC236}">
                <a16:creationId xmlns:a16="http://schemas.microsoft.com/office/drawing/2014/main" id="{5ED60B13-C6DF-C034-ACC8-4D27881BC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2126" y="2709000"/>
            <a:ext cx="21456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A78D354-44F2-2505-627D-4FCE3FCD3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14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16AA0-34C9-0521-6EB8-8BE334C28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67A10F-A072-E054-0075-F8B5C8C68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318" y="2980734"/>
            <a:ext cx="8091682" cy="896531"/>
          </a:xfrm>
        </p:spPr>
        <p:txBody>
          <a:bodyPr>
            <a:noAutofit/>
          </a:bodyPr>
          <a:lstStyle/>
          <a:p>
            <a:pPr algn="l"/>
            <a:r>
              <a:rPr lang="fr-FR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Feedback</a:t>
            </a:r>
            <a:endParaRPr lang="fr-FR" sz="4000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028" name="Picture 4" descr="Slide Wallpapers - Geometric Desktop - 1920x1080 Wallpaper - teahub.io">
            <a:extLst>
              <a:ext uri="{FF2B5EF4-FFF2-40B4-BE49-F238E27FC236}">
                <a16:creationId xmlns:a16="http://schemas.microsoft.com/office/drawing/2014/main" id="{0D16029D-62AB-75E8-2E94-BBA51CF174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82" r="22892"/>
          <a:stretch/>
        </p:blipFill>
        <p:spPr bwMode="auto">
          <a:xfrm>
            <a:off x="0" y="0"/>
            <a:ext cx="2880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2BC4ECD-F49D-9369-A79A-5E024499E977}"/>
              </a:ext>
            </a:extLst>
          </p:cNvPr>
          <p:cNvSpPr txBox="1"/>
          <p:nvPr/>
        </p:nvSpPr>
        <p:spPr>
          <a:xfrm>
            <a:off x="4100318" y="1335024"/>
            <a:ext cx="46540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accent1">
                    <a:lumMod val="50000"/>
                  </a:schemeClr>
                </a:solidFill>
              </a:rPr>
              <a:t>Phase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D1197BF6-EE02-36E8-A156-C5E6440BD0DB}"/>
              </a:ext>
            </a:extLst>
          </p:cNvPr>
          <p:cNvSpPr/>
          <p:nvPr/>
        </p:nvSpPr>
        <p:spPr>
          <a:xfrm>
            <a:off x="7544554" y="1335023"/>
            <a:ext cx="1571783" cy="15696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/>
              <a:t>06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CEEB521-291C-5EB1-8FD1-08B60926F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48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81E92-BD05-19E5-0E78-B5BE9760C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41DF1BA8-B035-B3EA-4B60-E11331A28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Titre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1712CEC-CBD1-3D7B-BDBE-13E2945245F9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DA6CD2-A4A5-A64C-81C7-8D5842FEE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Autobus</a:t>
            </a:r>
          </a:p>
          <a:p>
            <a:r>
              <a:rPr lang="fr-FR" dirty="0"/>
              <a:t>Communication libre pour chaque étudiant</a:t>
            </a:r>
          </a:p>
          <a:p>
            <a:r>
              <a:rPr lang="fr-FR" dirty="0"/>
              <a:t>Document compte-rendu généré avec les élèves et partager sur l’ENT</a:t>
            </a:r>
          </a:p>
          <a:p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6C8D8BC-9297-2B8D-D1BB-C1F3CFEBE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18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44C696E-D2B0-C1EE-7064-D6ADBE25C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5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40CA9-B40C-3C2C-D60A-7613E8AB3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EE5ADC-DEF0-16A1-5358-97BF1996E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318" y="2980734"/>
            <a:ext cx="8091682" cy="896531"/>
          </a:xfrm>
        </p:spPr>
        <p:txBody>
          <a:bodyPr>
            <a:noAutofit/>
          </a:bodyPr>
          <a:lstStyle/>
          <a:p>
            <a:pPr algn="l"/>
            <a:r>
              <a:rPr lang="fr-FR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Analyse réflexive</a:t>
            </a:r>
            <a:endParaRPr lang="fr-FR" sz="4000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028" name="Picture 4" descr="Slide Wallpapers - Geometric Desktop - 1920x1080 Wallpaper - teahub.io">
            <a:extLst>
              <a:ext uri="{FF2B5EF4-FFF2-40B4-BE49-F238E27FC236}">
                <a16:creationId xmlns:a16="http://schemas.microsoft.com/office/drawing/2014/main" id="{2C29F6B3-71C8-98EF-791B-F945D703D4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82" r="22892"/>
          <a:stretch/>
        </p:blipFill>
        <p:spPr bwMode="auto">
          <a:xfrm>
            <a:off x="0" y="0"/>
            <a:ext cx="2880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4D95572-964C-F49C-B22A-8887AC9450F7}"/>
              </a:ext>
            </a:extLst>
          </p:cNvPr>
          <p:cNvSpPr txBox="1"/>
          <p:nvPr/>
        </p:nvSpPr>
        <p:spPr>
          <a:xfrm>
            <a:off x="4100318" y="1335024"/>
            <a:ext cx="46540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accent1">
                    <a:lumMod val="50000"/>
                  </a:schemeClr>
                </a:solidFill>
              </a:rPr>
              <a:t>Phase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0E0BE75C-25C0-8B1E-7BEB-B2E7369CDBCD}"/>
              </a:ext>
            </a:extLst>
          </p:cNvPr>
          <p:cNvSpPr/>
          <p:nvPr/>
        </p:nvSpPr>
        <p:spPr>
          <a:xfrm>
            <a:off x="7544554" y="1335023"/>
            <a:ext cx="1571783" cy="15696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/>
              <a:t>07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2048152-4E33-AA3C-109A-AC6B530F5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44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31DC01-F068-AA8B-AC2E-C18461349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4801"/>
            <a:ext cx="10515600" cy="775778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Sommaire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9DF4CDC-A59D-1EC5-0EFD-30403AAA7E99}"/>
              </a:ext>
            </a:extLst>
          </p:cNvPr>
          <p:cNvSpPr txBox="1"/>
          <p:nvPr/>
        </p:nvSpPr>
        <p:spPr>
          <a:xfrm>
            <a:off x="4603968" y="1243297"/>
            <a:ext cx="5257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2000" dirty="0">
                <a:solidFill>
                  <a:schemeClr val="accent1">
                    <a:lumMod val="75000"/>
                  </a:schemeClr>
                </a:solidFill>
              </a:rPr>
              <a:t>Accueil et appel des élèves … 3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2EE663DF-913C-21E7-E1A8-70BF17453C99}"/>
              </a:ext>
            </a:extLst>
          </p:cNvPr>
          <p:cNvSpPr/>
          <p:nvPr/>
        </p:nvSpPr>
        <p:spPr>
          <a:xfrm>
            <a:off x="3581405" y="1148298"/>
            <a:ext cx="681462" cy="54408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AB87C4DE-E9D7-9D09-228F-95A1AA803772}"/>
              </a:ext>
            </a:extLst>
          </p:cNvPr>
          <p:cNvSpPr/>
          <p:nvPr/>
        </p:nvSpPr>
        <p:spPr>
          <a:xfrm>
            <a:off x="3581404" y="1957726"/>
            <a:ext cx="681462" cy="54408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DB61D3EE-C0D2-A149-14FF-7F4BF50836A6}"/>
              </a:ext>
            </a:extLst>
          </p:cNvPr>
          <p:cNvSpPr/>
          <p:nvPr/>
        </p:nvSpPr>
        <p:spPr>
          <a:xfrm>
            <a:off x="3581403" y="2777147"/>
            <a:ext cx="681462" cy="54408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066DEFA3-1D5C-F144-F0B6-EEDF211A55D6}"/>
              </a:ext>
            </a:extLst>
          </p:cNvPr>
          <p:cNvSpPr/>
          <p:nvPr/>
        </p:nvSpPr>
        <p:spPr>
          <a:xfrm>
            <a:off x="3581403" y="3607864"/>
            <a:ext cx="681463" cy="54118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75E6248B-B5B1-A2EF-AFC3-5537750F26DE}"/>
              </a:ext>
            </a:extLst>
          </p:cNvPr>
          <p:cNvSpPr/>
          <p:nvPr/>
        </p:nvSpPr>
        <p:spPr>
          <a:xfrm>
            <a:off x="3581403" y="4427285"/>
            <a:ext cx="681463" cy="54118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0472471-1E56-0982-C469-B7812D34BC75}"/>
              </a:ext>
            </a:extLst>
          </p:cNvPr>
          <p:cNvSpPr txBox="1"/>
          <p:nvPr/>
        </p:nvSpPr>
        <p:spPr>
          <a:xfrm>
            <a:off x="4603968" y="2029585"/>
            <a:ext cx="5257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2000" dirty="0">
                <a:solidFill>
                  <a:schemeClr val="accent1">
                    <a:lumMod val="75000"/>
                  </a:schemeClr>
                </a:solidFill>
              </a:rPr>
              <a:t>Présentation de séance …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C86D4990-D1A4-E2E0-B10D-BA73E9F2854E}"/>
              </a:ext>
            </a:extLst>
          </p:cNvPr>
          <p:cNvSpPr txBox="1"/>
          <p:nvPr/>
        </p:nvSpPr>
        <p:spPr>
          <a:xfrm>
            <a:off x="4603968" y="2864678"/>
            <a:ext cx="5257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2000" dirty="0">
                <a:solidFill>
                  <a:schemeClr val="accent1">
                    <a:lumMod val="75000"/>
                  </a:schemeClr>
                </a:solidFill>
              </a:rPr>
              <a:t>Cours théorique …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7425D69D-C88B-F8D5-3F51-3388845BBBF5}"/>
              </a:ext>
            </a:extLst>
          </p:cNvPr>
          <p:cNvSpPr txBox="1"/>
          <p:nvPr/>
        </p:nvSpPr>
        <p:spPr>
          <a:xfrm>
            <a:off x="4603968" y="3678399"/>
            <a:ext cx="5257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2000" dirty="0">
                <a:solidFill>
                  <a:schemeClr val="accent1">
                    <a:lumMod val="75000"/>
                  </a:schemeClr>
                </a:solidFill>
              </a:rPr>
              <a:t>Mise en activité TP …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9B95493-D422-C32C-DA16-0E6D058A75C3}"/>
              </a:ext>
            </a:extLst>
          </p:cNvPr>
          <p:cNvSpPr txBox="1"/>
          <p:nvPr/>
        </p:nvSpPr>
        <p:spPr>
          <a:xfrm>
            <a:off x="4603968" y="4492120"/>
            <a:ext cx="5257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2000" dirty="0">
                <a:solidFill>
                  <a:schemeClr val="accent1">
                    <a:lumMod val="75000"/>
                  </a:schemeClr>
                </a:solidFill>
              </a:rPr>
              <a:t>Évaluation …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EF529BF-B15B-6D13-5954-1B5DCD717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958399"/>
            <a:ext cx="1440000" cy="1440000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286A4F4-142E-BD1F-223B-32D0E77B8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2</a:t>
            </a:fld>
            <a:endParaRPr lang="fr-FR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3CB6396E-B366-E49C-2214-B26E1773D27A}"/>
              </a:ext>
            </a:extLst>
          </p:cNvPr>
          <p:cNvSpPr/>
          <p:nvPr/>
        </p:nvSpPr>
        <p:spPr>
          <a:xfrm>
            <a:off x="3581402" y="5246706"/>
            <a:ext cx="681463" cy="54118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06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48C1BB2F-408D-2583-B84F-EA7CEF9C395C}"/>
              </a:ext>
            </a:extLst>
          </p:cNvPr>
          <p:cNvSpPr/>
          <p:nvPr/>
        </p:nvSpPr>
        <p:spPr>
          <a:xfrm>
            <a:off x="3581401" y="6066127"/>
            <a:ext cx="681463" cy="541181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07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794FBD2-044B-6DB4-CD04-93F3DE8D4040}"/>
              </a:ext>
            </a:extLst>
          </p:cNvPr>
          <p:cNvSpPr txBox="1"/>
          <p:nvPr/>
        </p:nvSpPr>
        <p:spPr>
          <a:xfrm>
            <a:off x="4603968" y="5321490"/>
            <a:ext cx="5257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2000" dirty="0">
                <a:solidFill>
                  <a:schemeClr val="accent1">
                    <a:lumMod val="75000"/>
                  </a:schemeClr>
                </a:solidFill>
              </a:rPr>
              <a:t>Feedback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C71C2BF-1053-E83E-0C02-36AB2DB13903}"/>
              </a:ext>
            </a:extLst>
          </p:cNvPr>
          <p:cNvSpPr txBox="1"/>
          <p:nvPr/>
        </p:nvSpPr>
        <p:spPr>
          <a:xfrm>
            <a:off x="4603968" y="6140911"/>
            <a:ext cx="52578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2000" dirty="0">
                <a:solidFill>
                  <a:schemeClr val="accent1">
                    <a:lumMod val="75000"/>
                  </a:schemeClr>
                </a:solidFill>
              </a:rPr>
              <a:t>Analyse réflexive …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27A9C62-7FB5-B8E4-B1D0-62CB5A6287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8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01605C24-304C-C160-8304-EEAE21E85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Structure type d’une analyse réflexive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77B422-DCFD-056E-F39A-2DEC1359E48C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CB31A7-3CEB-3836-F375-A017E3D8F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1752373"/>
            <a:ext cx="9916160" cy="720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dirty="0"/>
              <a:t>Analyser de manière structurée ce que j’ai fait, pourquoi je l’ai fait, ce qui a fonctionné ou non, et comment je peux m’améliorer.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AF50535-ABCE-4FC6-7D4A-03960DB18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20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733A742-E3ED-1962-B22C-CEFBD6309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71" y="1752373"/>
            <a:ext cx="720000" cy="720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D739327-5D9C-2193-6F56-1EB421B9471E}"/>
              </a:ext>
            </a:extLst>
          </p:cNvPr>
          <p:cNvSpPr txBox="1"/>
          <p:nvPr/>
        </p:nvSpPr>
        <p:spPr>
          <a:xfrm>
            <a:off x="1676400" y="3439984"/>
            <a:ext cx="6542881" cy="1891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dirty="0"/>
              <a:t>Objectifs de cette analyse 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/>
              <a:t>Mieux comprendre mes forces et mes limites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/>
              <a:t>Adapter ma pédagogie aux besoins des élèves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/>
              <a:t>Devenir un enseignant autonome, responsable et évolutif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97BB245-F624-C44F-77BA-5A65F9200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971" y="4116388"/>
            <a:ext cx="538480" cy="53848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DEF1287-F1EA-01AE-3451-6E13F2BB1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17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CC4801A-AC28-E17D-71F8-6262AEFE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21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3126AB-0FC8-C900-50B2-8FC92CD0C0B8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29124003-C1AE-4D62-98DA-1F913B6C742B}"/>
              </a:ext>
            </a:extLst>
          </p:cNvPr>
          <p:cNvSpPr txBox="1">
            <a:spLocks/>
          </p:cNvSpPr>
          <p:nvPr/>
        </p:nvSpPr>
        <p:spPr>
          <a:xfrm>
            <a:off x="838200" y="261657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solidFill>
                  <a:schemeClr val="accent1">
                    <a:lumMod val="50000"/>
                  </a:schemeClr>
                </a:solidFill>
                <a:latin typeface="+mn-lt"/>
              </a:rPr>
              <a:t>Titre</a:t>
            </a:r>
            <a:endParaRPr lang="fr-FR" sz="4000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035CA120-0251-80A4-1018-D542E49C43F2}"/>
              </a:ext>
            </a:extLst>
          </p:cNvPr>
          <p:cNvSpPr/>
          <p:nvPr/>
        </p:nvSpPr>
        <p:spPr>
          <a:xfrm>
            <a:off x="1561647" y="3130780"/>
            <a:ext cx="2569580" cy="10764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7DDC1062-2322-D9A0-EB64-CA5E16249789}"/>
              </a:ext>
            </a:extLst>
          </p:cNvPr>
          <p:cNvSpPr/>
          <p:nvPr/>
        </p:nvSpPr>
        <p:spPr>
          <a:xfrm>
            <a:off x="4908660" y="3130780"/>
            <a:ext cx="2569580" cy="10764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649F722E-5388-D3BD-B921-D2D063FD2084}"/>
              </a:ext>
            </a:extLst>
          </p:cNvPr>
          <p:cNvSpPr/>
          <p:nvPr/>
        </p:nvSpPr>
        <p:spPr>
          <a:xfrm>
            <a:off x="8205486" y="3130780"/>
            <a:ext cx="2569580" cy="107644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Flèche vers la droite 8">
            <a:extLst>
              <a:ext uri="{FF2B5EF4-FFF2-40B4-BE49-F238E27FC236}">
                <a16:creationId xmlns:a16="http://schemas.microsoft.com/office/drawing/2014/main" id="{4D8EF3AF-2374-A91A-A354-A714F499DD99}"/>
              </a:ext>
            </a:extLst>
          </p:cNvPr>
          <p:cNvSpPr/>
          <p:nvPr/>
        </p:nvSpPr>
        <p:spPr>
          <a:xfrm>
            <a:off x="4131227" y="3524319"/>
            <a:ext cx="777433" cy="289367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A77C6613-9AB7-B280-5123-C36487F3A0BA}"/>
              </a:ext>
            </a:extLst>
          </p:cNvPr>
          <p:cNvSpPr/>
          <p:nvPr/>
        </p:nvSpPr>
        <p:spPr>
          <a:xfrm>
            <a:off x="7478241" y="3524319"/>
            <a:ext cx="727246" cy="289367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4459AA9-F82A-7E44-C143-17C32DA6C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18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3056588-9CDE-AD50-2AED-06EDB46C9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22</a:t>
            </a:fld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136456-4892-F33F-1610-38B90F1C8B22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94A31A6-D6F1-B36B-A1A4-375B67107986}"/>
              </a:ext>
            </a:extLst>
          </p:cNvPr>
          <p:cNvSpPr txBox="1">
            <a:spLocks/>
          </p:cNvSpPr>
          <p:nvPr/>
        </p:nvSpPr>
        <p:spPr>
          <a:xfrm>
            <a:off x="838200" y="261657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solidFill>
                  <a:schemeClr val="accent1">
                    <a:lumMod val="50000"/>
                  </a:schemeClr>
                </a:solidFill>
                <a:latin typeface="+mn-lt"/>
              </a:rPr>
              <a:t>Titre</a:t>
            </a:r>
            <a:endParaRPr lang="fr-FR" sz="4000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7231310-63AA-8E08-4618-D5BAAECD9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8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77F6931-6233-B22D-0F17-468048985A0A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D3F9F6-E89C-5F78-1226-4E6431311B4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5FAFE31-12BC-8C65-BE11-18C92E723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23</a:t>
            </a:fld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F921AF-F74C-DAB9-68C7-85F65BDE8947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6C77B7C3-EAE5-1985-C750-7C1FA4E97983}"/>
              </a:ext>
            </a:extLst>
          </p:cNvPr>
          <p:cNvSpPr txBox="1">
            <a:spLocks/>
          </p:cNvSpPr>
          <p:nvPr/>
        </p:nvSpPr>
        <p:spPr>
          <a:xfrm>
            <a:off x="838200" y="261657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>
                <a:solidFill>
                  <a:schemeClr val="accent1">
                    <a:lumMod val="50000"/>
                  </a:schemeClr>
                </a:solidFill>
                <a:latin typeface="+mn-lt"/>
              </a:rPr>
              <a:t>Titre</a:t>
            </a:r>
            <a:endParaRPr lang="fr-FR" sz="4000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ACEC92D-CBBE-18F2-9067-E3BD10B98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86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lide Wallpapers - Geometric Desktop - 1920x1080 Wallpaper - teahub.io">
            <a:extLst>
              <a:ext uri="{FF2B5EF4-FFF2-40B4-BE49-F238E27FC236}">
                <a16:creationId xmlns:a16="http://schemas.microsoft.com/office/drawing/2014/main" id="{8562BE6D-B8E6-B375-C1AE-2F96330365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82" r="22892"/>
          <a:stretch/>
        </p:blipFill>
        <p:spPr bwMode="auto">
          <a:xfrm>
            <a:off x="9311640" y="0"/>
            <a:ext cx="2880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71D2DCAB-3356-2534-5889-4D4F2AE3B356}"/>
              </a:ext>
            </a:extLst>
          </p:cNvPr>
          <p:cNvSpPr txBox="1"/>
          <p:nvPr/>
        </p:nvSpPr>
        <p:spPr>
          <a:xfrm>
            <a:off x="2892215" y="1383997"/>
            <a:ext cx="3527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>
                <a:solidFill>
                  <a:schemeClr val="accent1">
                    <a:lumMod val="50000"/>
                  </a:schemeClr>
                </a:solidFill>
              </a:rPr>
              <a:t>Merci à vous !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A8B1C89-AB4C-78A7-A9D4-90F020F91AD0}"/>
              </a:ext>
            </a:extLst>
          </p:cNvPr>
          <p:cNvSpPr txBox="1"/>
          <p:nvPr/>
        </p:nvSpPr>
        <p:spPr>
          <a:xfrm>
            <a:off x="2892215" y="2637245"/>
            <a:ext cx="3527209" cy="15835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rgbClr val="23272D"/>
                </a:solidFill>
              </a:rPr>
              <a:t>Mr. Paolo DE VINCENZI</a:t>
            </a:r>
          </a:p>
          <a:p>
            <a:pPr algn="ctr"/>
            <a:endParaRPr lang="fr-FR" sz="2000" dirty="0">
              <a:solidFill>
                <a:srgbClr val="23272D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fr-FR" sz="2000" dirty="0">
                <a:solidFill>
                  <a:srgbClr val="23272D"/>
                </a:solidFill>
              </a:rPr>
              <a:t>+33 07 60 31 96 08</a:t>
            </a:r>
          </a:p>
          <a:p>
            <a:pPr algn="ctr">
              <a:lnSpc>
                <a:spcPct val="150000"/>
              </a:lnSpc>
            </a:pPr>
            <a:r>
              <a:rPr lang="fr-FR" sz="2000" dirty="0" err="1">
                <a:solidFill>
                  <a:srgbClr val="23272D"/>
                </a:solidFill>
              </a:rPr>
              <a:t>paolo.devincenzi@outlook.com</a:t>
            </a:r>
            <a:endParaRPr lang="fr-FR" sz="2000" dirty="0">
              <a:solidFill>
                <a:srgbClr val="23272D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D985923-4A91-7C0D-9CA5-5E2557788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473" y="4766117"/>
            <a:ext cx="2155543" cy="158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74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394DFD2-8BC7-4EC4-176E-AF9D483E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074" y="1694936"/>
            <a:ext cx="720000" cy="720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674D6B9-BE6A-B110-D663-9A7ECBEAE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526" y="1694936"/>
            <a:ext cx="720000" cy="720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D96C36C-11B5-6896-C7AF-3163927538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4910" y="553823"/>
            <a:ext cx="720000" cy="7200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76E5A26-E575-7E84-6A8F-B204300F6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3074" y="553823"/>
            <a:ext cx="720000" cy="72000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FB22BD77-FF77-05DD-2CDC-5B390AE031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526" y="553823"/>
            <a:ext cx="720000" cy="72000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99610449-EDBC-68D7-A874-F07A3A9BF9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7622" y="633065"/>
            <a:ext cx="720000" cy="72000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2AACF1FD-79C2-A5EA-F795-704C7FEF40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62170" y="633065"/>
            <a:ext cx="720000" cy="720000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3D7C2CA2-FD4C-9AF6-778A-269952BB98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66718" y="633065"/>
            <a:ext cx="720000" cy="72000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6DD75C87-30C2-F9E2-60BD-BC44E7CDAC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80362" y="633065"/>
            <a:ext cx="720000" cy="720000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12979D8B-FCC7-452A-DC36-447AC830867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57622" y="1694936"/>
            <a:ext cx="720000" cy="72000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F1ABFF11-08E0-FD89-F2BE-8015CD7C701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75814" y="633065"/>
            <a:ext cx="720000" cy="720000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48E10904-54AF-0663-AE4F-61D7DBAF699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71266" y="633065"/>
            <a:ext cx="720000" cy="720000"/>
          </a:xfrm>
          <a:prstGeom prst="rect">
            <a:avLst/>
          </a:prstGeom>
        </p:spPr>
      </p:pic>
      <p:sp>
        <p:nvSpPr>
          <p:cNvPr id="28" name="Espace réservé du numéro de diapositive 27">
            <a:extLst>
              <a:ext uri="{FF2B5EF4-FFF2-40B4-BE49-F238E27FC236}">
                <a16:creationId xmlns:a16="http://schemas.microsoft.com/office/drawing/2014/main" id="{4F0DC774-022A-BC04-E2AE-44BE4667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25</a:t>
            </a:fld>
            <a:endParaRPr lang="fr-FR"/>
          </a:p>
        </p:txBody>
      </p:sp>
      <p:pic>
        <p:nvPicPr>
          <p:cNvPr id="31" name="Image 30">
            <a:extLst>
              <a:ext uri="{FF2B5EF4-FFF2-40B4-BE49-F238E27FC236}">
                <a16:creationId xmlns:a16="http://schemas.microsoft.com/office/drawing/2014/main" id="{53AD1680-EB85-BD15-9BF9-BCE765B4B2AD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b="12578"/>
          <a:stretch>
            <a:fillRect/>
          </a:stretch>
        </p:blipFill>
        <p:spPr>
          <a:xfrm>
            <a:off x="2013074" y="2845091"/>
            <a:ext cx="1080000" cy="944158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008BA915-DDFA-C323-B0A9-7E79753FD2C4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b="10904"/>
          <a:stretch>
            <a:fillRect/>
          </a:stretch>
        </p:blipFill>
        <p:spPr>
          <a:xfrm>
            <a:off x="548526" y="2836049"/>
            <a:ext cx="1080000" cy="962242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2D78EBCB-3C9F-6917-A26C-F88C8815870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477622" y="2777170"/>
            <a:ext cx="1080000" cy="1080000"/>
          </a:xfrm>
          <a:prstGeom prst="rect">
            <a:avLst/>
          </a:prstGeom>
        </p:spPr>
      </p:pic>
      <p:pic>
        <p:nvPicPr>
          <p:cNvPr id="39" name="Image 38">
            <a:extLst>
              <a:ext uri="{FF2B5EF4-FFF2-40B4-BE49-F238E27FC236}">
                <a16:creationId xmlns:a16="http://schemas.microsoft.com/office/drawing/2014/main" id="{F337E54C-5E6F-7D71-D92A-0135A5F5B0D6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 r="50000"/>
          <a:stretch>
            <a:fillRect/>
          </a:stretch>
        </p:blipFill>
        <p:spPr>
          <a:xfrm>
            <a:off x="4942126" y="2808263"/>
            <a:ext cx="720000" cy="1440000"/>
          </a:xfrm>
          <a:prstGeom prst="rect">
            <a:avLst/>
          </a:prstGeom>
        </p:spPr>
      </p:pic>
      <p:pic>
        <p:nvPicPr>
          <p:cNvPr id="41" name="Image 40">
            <a:extLst>
              <a:ext uri="{FF2B5EF4-FFF2-40B4-BE49-F238E27FC236}">
                <a16:creationId xmlns:a16="http://schemas.microsoft.com/office/drawing/2014/main" id="{6158B7C4-EA26-FC2D-53A3-F856DF2EC2A8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 l="50000"/>
          <a:stretch>
            <a:fillRect/>
          </a:stretch>
        </p:blipFill>
        <p:spPr>
          <a:xfrm>
            <a:off x="6011863" y="2808263"/>
            <a:ext cx="720000" cy="1440000"/>
          </a:xfrm>
          <a:prstGeom prst="rect">
            <a:avLst/>
          </a:prstGeom>
        </p:spPr>
      </p:pic>
      <p:pic>
        <p:nvPicPr>
          <p:cNvPr id="43" name="Image 42">
            <a:extLst>
              <a:ext uri="{FF2B5EF4-FFF2-40B4-BE49-F238E27FC236}">
                <a16:creationId xmlns:a16="http://schemas.microsoft.com/office/drawing/2014/main" id="{F91A9832-7F98-0BA5-7413-EEDE0FA35D8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104093" y="1609849"/>
            <a:ext cx="720000" cy="720000"/>
          </a:xfrm>
          <a:prstGeom prst="rect">
            <a:avLst/>
          </a:prstGeom>
        </p:spPr>
      </p:pic>
      <p:pic>
        <p:nvPicPr>
          <p:cNvPr id="45" name="Image 44">
            <a:extLst>
              <a:ext uri="{FF2B5EF4-FFF2-40B4-BE49-F238E27FC236}">
                <a16:creationId xmlns:a16="http://schemas.microsoft.com/office/drawing/2014/main" id="{4CAB52F2-C41E-95D0-1A74-4E34337F616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011863" y="1609849"/>
            <a:ext cx="720000" cy="720000"/>
          </a:xfrm>
          <a:prstGeom prst="rect">
            <a:avLst/>
          </a:prstGeom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EE8F172A-8FC6-AB5B-010A-49EBE1D3D64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942126" y="1694936"/>
            <a:ext cx="720000" cy="720000"/>
          </a:xfrm>
          <a:prstGeom prst="rect">
            <a:avLst/>
          </a:prstGeom>
        </p:spPr>
      </p:pic>
      <p:pic>
        <p:nvPicPr>
          <p:cNvPr id="49" name="Image 48">
            <a:extLst>
              <a:ext uri="{FF2B5EF4-FFF2-40B4-BE49-F238E27FC236}">
                <a16:creationId xmlns:a16="http://schemas.microsoft.com/office/drawing/2014/main" id="{B9154562-9555-3B7C-7338-4F3163F63C16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849896" y="1694936"/>
            <a:ext cx="720000" cy="720000"/>
          </a:xfrm>
          <a:prstGeom prst="rect">
            <a:avLst/>
          </a:prstGeom>
        </p:spPr>
      </p:pic>
      <p:pic>
        <p:nvPicPr>
          <p:cNvPr id="1026" name="Picture 2" descr="Quizinière – Site de la DRANE">
            <a:extLst>
              <a:ext uri="{FF2B5EF4-FFF2-40B4-BE49-F238E27FC236}">
                <a16:creationId xmlns:a16="http://schemas.microsoft.com/office/drawing/2014/main" id="{C1192A5D-BD7D-2B88-9B98-09E4E003F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814" y="2957170"/>
            <a:ext cx="21456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67291967-6CE3-E2F1-5A57-C41BC690291B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8280362" y="1609849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10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C9287C-6598-347F-808E-EA3FBBF1B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318" y="3012440"/>
            <a:ext cx="8091682" cy="833120"/>
          </a:xfrm>
        </p:spPr>
        <p:txBody>
          <a:bodyPr>
            <a:noAutofit/>
          </a:bodyPr>
          <a:lstStyle/>
          <a:p>
            <a:pPr algn="l"/>
            <a:r>
              <a:rPr lang="fr-FR" sz="5400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Accueil et appel des élèves</a:t>
            </a:r>
            <a:endParaRPr lang="fr-FR" sz="3600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028" name="Picture 4" descr="Slide Wallpapers - Geometric Desktop - 1920x1080 Wallpaper - teahub.io">
            <a:extLst>
              <a:ext uri="{FF2B5EF4-FFF2-40B4-BE49-F238E27FC236}">
                <a16:creationId xmlns:a16="http://schemas.microsoft.com/office/drawing/2014/main" id="{8562BE6D-B8E6-B375-C1AE-2F96330365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82" r="22892"/>
          <a:stretch/>
        </p:blipFill>
        <p:spPr bwMode="auto">
          <a:xfrm>
            <a:off x="0" y="0"/>
            <a:ext cx="2880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11ACF5C5-1BDB-7603-A594-6CB1949B53E6}"/>
              </a:ext>
            </a:extLst>
          </p:cNvPr>
          <p:cNvSpPr txBox="1"/>
          <p:nvPr/>
        </p:nvSpPr>
        <p:spPr>
          <a:xfrm>
            <a:off x="4100318" y="1335024"/>
            <a:ext cx="46540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accent1">
                    <a:lumMod val="50000"/>
                  </a:schemeClr>
                </a:solidFill>
              </a:rPr>
              <a:t>Phase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346899DC-A7D9-93C6-5992-7C582B20D504}"/>
              </a:ext>
            </a:extLst>
          </p:cNvPr>
          <p:cNvSpPr/>
          <p:nvPr/>
        </p:nvSpPr>
        <p:spPr>
          <a:xfrm>
            <a:off x="7544554" y="1335023"/>
            <a:ext cx="1571783" cy="15696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/>
              <a:t>01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D694346-9778-38ED-6838-8BCB2B687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941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F6D5F-C510-862E-7529-FAE7A82FA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0BDC8B94-958F-CFDD-5038-3DFC8D88F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Cadre pédagogique de la phase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9B8D3F-4D75-8AB1-E874-2800F229F1FE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B88A06-CE37-A731-2764-23CE079F6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i="1" dirty="0"/>
              <a:t>C2. Inscrire son action dans le cadre des principes fondamentaux du système éducatif et dans le cadre réglementaire de l’école</a:t>
            </a:r>
          </a:p>
          <a:p>
            <a:r>
              <a:rPr lang="fr-FR" dirty="0"/>
              <a:t>Communication bienveillante</a:t>
            </a:r>
          </a:p>
          <a:p>
            <a:r>
              <a:rPr lang="fr-FR" dirty="0"/>
              <a:t>Appel via l’Environnement Numérique de Travail (ENT)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1398BC1-453E-3EB1-C88B-248798A14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4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D6915A3-CAF1-A5D7-79A3-0717AFB13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200" y="3159000"/>
            <a:ext cx="540000" cy="540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31021ED-631B-2F6A-775C-9BF566D94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1373" y="2619000"/>
            <a:ext cx="540000" cy="5400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68E934F-8267-814A-73A6-BB87F0625B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56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3C2D4-DCC9-4595-DCDA-8984AD07A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983DE5-3108-FA56-41FB-E2FCB8549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318" y="2980734"/>
            <a:ext cx="8091682" cy="896531"/>
          </a:xfrm>
        </p:spPr>
        <p:txBody>
          <a:bodyPr>
            <a:noAutofit/>
          </a:bodyPr>
          <a:lstStyle/>
          <a:p>
            <a:pPr algn="l"/>
            <a:r>
              <a:rPr lang="fr-FR" sz="5400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Présentation de séance</a:t>
            </a:r>
            <a:endParaRPr lang="fr-FR" sz="3600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028" name="Picture 4" descr="Slide Wallpapers - Geometric Desktop - 1920x1080 Wallpaper - teahub.io">
            <a:extLst>
              <a:ext uri="{FF2B5EF4-FFF2-40B4-BE49-F238E27FC236}">
                <a16:creationId xmlns:a16="http://schemas.microsoft.com/office/drawing/2014/main" id="{EAD7039A-9FA4-A5B7-18D3-8B7E2436D8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82" r="22892"/>
          <a:stretch/>
        </p:blipFill>
        <p:spPr bwMode="auto">
          <a:xfrm>
            <a:off x="0" y="0"/>
            <a:ext cx="2880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FF835517-D0A4-5CAC-6599-1B43FEDF99F8}"/>
              </a:ext>
            </a:extLst>
          </p:cNvPr>
          <p:cNvSpPr txBox="1"/>
          <p:nvPr/>
        </p:nvSpPr>
        <p:spPr>
          <a:xfrm>
            <a:off x="4100318" y="1335024"/>
            <a:ext cx="46540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accent1">
                    <a:lumMod val="50000"/>
                  </a:schemeClr>
                </a:solidFill>
              </a:rPr>
              <a:t>Phase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BA0A5E5D-707E-84CD-590D-01B6ABF0AEFE}"/>
              </a:ext>
            </a:extLst>
          </p:cNvPr>
          <p:cNvSpPr/>
          <p:nvPr/>
        </p:nvSpPr>
        <p:spPr>
          <a:xfrm>
            <a:off x="7544554" y="1335023"/>
            <a:ext cx="1571783" cy="15696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/>
              <a:t>02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920C316-0E5D-B7E4-A1B7-E7C815660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28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68B560-5E65-D3A4-9662-0F4787263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7B29969E-184B-7673-5753-EC66C18C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Cadre pédagogique de la phase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BE23816-C338-4E08-9FCE-7EED293BFA0D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3C4018-B8C9-4A69-2E1B-287DE6C22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Disposition : Autobus</a:t>
            </a:r>
          </a:p>
          <a:p>
            <a:r>
              <a:rPr lang="fr-FR" dirty="0"/>
              <a:t>Interaction oral questions / réponses </a:t>
            </a:r>
          </a:p>
          <a:p>
            <a:r>
              <a:rPr lang="fr-FR" dirty="0"/>
              <a:t>PowerPoint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C2FFF15-BD93-FC19-1480-F8EF394B2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6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264BC88-4EDF-4F94-C5B9-15002122C1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578"/>
          <a:stretch>
            <a:fillRect/>
          </a:stretch>
        </p:blipFill>
        <p:spPr>
          <a:xfrm>
            <a:off x="5556000" y="1353546"/>
            <a:ext cx="1080000" cy="94415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75A8EDF-8A2A-8468-E916-5E838BC64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533" y="2272234"/>
            <a:ext cx="720000" cy="720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8851AAD-4103-860F-1A96-D66E0E2B0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09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AE7A2-70CE-8CB7-D98A-C3F5EFEE4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F5C68A-A012-44CB-7D4B-7C4F290D4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318" y="2980734"/>
            <a:ext cx="8091682" cy="896531"/>
          </a:xfrm>
        </p:spPr>
        <p:txBody>
          <a:bodyPr>
            <a:noAutofit/>
          </a:bodyPr>
          <a:lstStyle/>
          <a:p>
            <a:pPr algn="l"/>
            <a:r>
              <a:rPr lang="fr-FR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Cours théorique</a:t>
            </a:r>
            <a:endParaRPr lang="fr-FR" sz="4000" dirty="0">
              <a:solidFill>
                <a:schemeClr val="accent1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028" name="Picture 4" descr="Slide Wallpapers - Geometric Desktop - 1920x1080 Wallpaper - teahub.io">
            <a:extLst>
              <a:ext uri="{FF2B5EF4-FFF2-40B4-BE49-F238E27FC236}">
                <a16:creationId xmlns:a16="http://schemas.microsoft.com/office/drawing/2014/main" id="{5634FD96-4F53-ABA4-D06E-378A75E1EE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82" r="22892"/>
          <a:stretch/>
        </p:blipFill>
        <p:spPr bwMode="auto">
          <a:xfrm>
            <a:off x="0" y="0"/>
            <a:ext cx="28803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5D974CC2-FCFE-8011-9049-5B52ACBCF543}"/>
              </a:ext>
            </a:extLst>
          </p:cNvPr>
          <p:cNvSpPr txBox="1"/>
          <p:nvPr/>
        </p:nvSpPr>
        <p:spPr>
          <a:xfrm>
            <a:off x="4100318" y="1335024"/>
            <a:ext cx="46540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600" dirty="0">
                <a:solidFill>
                  <a:schemeClr val="accent1">
                    <a:lumMod val="50000"/>
                  </a:schemeClr>
                </a:solidFill>
              </a:rPr>
              <a:t>Phase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1C240962-80DB-9CA9-2CE4-292EF29642C8}"/>
              </a:ext>
            </a:extLst>
          </p:cNvPr>
          <p:cNvSpPr/>
          <p:nvPr/>
        </p:nvSpPr>
        <p:spPr>
          <a:xfrm>
            <a:off x="7544554" y="1335023"/>
            <a:ext cx="1571783" cy="15696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0" dirty="0"/>
              <a:t>03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5FBAA14-E31C-BE72-592B-71AC2C482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2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AD374-2246-B62D-E324-25090F8B9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57DB1B60-964E-0359-6FF0-C5CF509FA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Cadre pédagogique de la phase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96F30-1D15-9D76-6DF3-60F3EA466F17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4903CF-E7E2-DFC5-9EFC-97FDBC6ED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i="1" dirty="0"/>
              <a:t>C1. Faire partager les valeurs de la République</a:t>
            </a:r>
          </a:p>
          <a:p>
            <a:r>
              <a:rPr lang="fr-FR" dirty="0"/>
              <a:t>Disposition : Autobus</a:t>
            </a:r>
          </a:p>
          <a:p>
            <a:r>
              <a:rPr lang="fr-FR" dirty="0"/>
              <a:t>Interaction oral questions / réponses</a:t>
            </a:r>
          </a:p>
          <a:p>
            <a:r>
              <a:rPr lang="fr-FR" dirty="0"/>
              <a:t>QCM auto-évaluation diagnostique (</a:t>
            </a:r>
            <a:r>
              <a:rPr lang="fr-FR" dirty="0" err="1"/>
              <a:t>Quizinière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DADB6CC-7AF6-A762-E4D3-F3D76C19A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8</a:t>
            </a:fld>
            <a:endParaRPr lang="fr-FR"/>
          </a:p>
        </p:txBody>
      </p:sp>
      <p:pic>
        <p:nvPicPr>
          <p:cNvPr id="7" name="Picture 2" descr="Quizinière – Site de la DRANE">
            <a:extLst>
              <a:ext uri="{FF2B5EF4-FFF2-40B4-BE49-F238E27FC236}">
                <a16:creationId xmlns:a16="http://schemas.microsoft.com/office/drawing/2014/main" id="{B7FFB53C-22F7-B073-A431-A4343C2D2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7520" y="3390265"/>
            <a:ext cx="21456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3B34510-EB62-9EDF-83A9-73C814955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6540" y="3390265"/>
            <a:ext cx="720000" cy="720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2764F6C-BE85-5FEB-5EB2-287C8DD6FA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2578"/>
          <a:stretch>
            <a:fillRect/>
          </a:stretch>
        </p:blipFill>
        <p:spPr>
          <a:xfrm>
            <a:off x="8070600" y="2135866"/>
            <a:ext cx="1080000" cy="94415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BE9F5C7-607E-19B1-D2BF-9CE2F79285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56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43228-4B16-C0FE-FEBA-600E6BB0B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re 1">
            <a:extLst>
              <a:ext uri="{FF2B5EF4-FFF2-40B4-BE49-F238E27FC236}">
                <a16:creationId xmlns:a16="http://schemas.microsoft.com/office/drawing/2014/main" id="{6A653743-71FE-6C0C-0742-3882D49EE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657"/>
            <a:ext cx="10515600" cy="720000"/>
          </a:xfrm>
        </p:spPr>
        <p:txBody>
          <a:bodyPr>
            <a:normAutofit/>
          </a:bodyPr>
          <a:lstStyle/>
          <a:p>
            <a:r>
              <a:rPr lang="fr-FR" sz="40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Support de cours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84CC2BD-1E56-E17B-6627-10249B93D86A}"/>
              </a:ext>
            </a:extLst>
          </p:cNvPr>
          <p:cNvSpPr/>
          <p:nvPr/>
        </p:nvSpPr>
        <p:spPr>
          <a:xfrm>
            <a:off x="681971" y="266510"/>
            <a:ext cx="72000" cy="720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8A580E-D08C-05F6-3A37-E0741513B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Mise en service de différent format</a:t>
            </a:r>
          </a:p>
          <a:p>
            <a:r>
              <a:rPr lang="fr-FR" dirty="0"/>
              <a:t>Disponibilité sur l’ENT</a:t>
            </a:r>
          </a:p>
          <a:p>
            <a:r>
              <a:rPr lang="fr-FR" dirty="0"/>
              <a:t>Fichier coloré, dynamique et synthétique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D51EA0D-4A2D-6ED0-3650-2BB92750B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6BD98-94FD-AB44-9EC0-75C3F9E2734E}" type="slidenum">
              <a:rPr lang="fr-FR" smtClean="0"/>
              <a:t>9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1B46565-8F7F-8907-59D3-4FBADF0B5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6052" y="1646238"/>
            <a:ext cx="720000" cy="720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02C490A-B648-ED46-D79C-24C597A16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600" y="1646238"/>
            <a:ext cx="720000" cy="7200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EE62FE5-BF3D-48F5-7FE4-F6EA06ACD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148" y="1646238"/>
            <a:ext cx="720000" cy="7200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91EC6BB-E119-A983-5DE6-42F508C25F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3800" y="247185"/>
            <a:ext cx="1080000" cy="7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390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9A0A53A-16FD-4A44-84DA-F878FB450ED2}">
  <we:reference id="wa200000113" version="1.0.0.0" store="fr-FR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8610</TotalTime>
  <Words>659</Words>
  <Application>Microsoft Macintosh PowerPoint</Application>
  <PresentationFormat>Grand écran</PresentationFormat>
  <Paragraphs>133</Paragraphs>
  <Slides>25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Wingdings</vt:lpstr>
      <vt:lpstr>Thème Office</vt:lpstr>
      <vt:lpstr>Exposé épreuve de leçon Concours enseignants 2nd degré</vt:lpstr>
      <vt:lpstr>Sommaire</vt:lpstr>
      <vt:lpstr>Accueil et appel des élèves</vt:lpstr>
      <vt:lpstr>Cadre pédagogique de la phase</vt:lpstr>
      <vt:lpstr>Présentation de séance</vt:lpstr>
      <vt:lpstr>Cadre pédagogique de la phase</vt:lpstr>
      <vt:lpstr>Cours théorique</vt:lpstr>
      <vt:lpstr>Cadre pédagogique de la phase</vt:lpstr>
      <vt:lpstr>Support de cours</vt:lpstr>
      <vt:lpstr>Présentation PowerPoint</vt:lpstr>
      <vt:lpstr>Mise en activité TP</vt:lpstr>
      <vt:lpstr>Cadre pédagogique de la phase</vt:lpstr>
      <vt:lpstr>Structure de la mise en activité</vt:lpstr>
      <vt:lpstr>Gestion de l’hétérogénéité</vt:lpstr>
      <vt:lpstr>Évaluation</vt:lpstr>
      <vt:lpstr>Titre</vt:lpstr>
      <vt:lpstr>Feedback</vt:lpstr>
      <vt:lpstr>Titre</vt:lpstr>
      <vt:lpstr>Analyse réflexive</vt:lpstr>
      <vt:lpstr>Structure type d’une analyse réflexive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Revue de projet n°3 Supervision énergie</dc:title>
  <dc:creator>7107</dc:creator>
  <cp:lastModifiedBy>Paolo DE VINCENZI</cp:lastModifiedBy>
  <cp:revision>426</cp:revision>
  <dcterms:created xsi:type="dcterms:W3CDTF">2023-04-19T09:07:42Z</dcterms:created>
  <dcterms:modified xsi:type="dcterms:W3CDTF">2025-06-15T18:54:58Z</dcterms:modified>
</cp:coreProperties>
</file>

<file path=docProps/thumbnail.jpeg>
</file>